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64" r:id="rId3"/>
    <p:sldId id="268" r:id="rId4"/>
    <p:sldId id="266"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4660"/>
  </p:normalViewPr>
  <p:slideViewPr>
    <p:cSldViewPr snapToGrid="0">
      <p:cViewPr varScale="1">
        <p:scale>
          <a:sx n="107" d="100"/>
          <a:sy n="107" d="100"/>
        </p:scale>
        <p:origin x="23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74306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80555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783793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708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03740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921485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5939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86878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0297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84824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83885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9996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45689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61538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65674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55860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17262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D46F4D4-CAA9-4579-87CC-BC5CB63956C7}" type="datetimeFigureOut">
              <a:rPr kumimoji="1" lang="ja-JP" altLang="en-US" smtClean="0"/>
              <a:t>2024/5/21</a:t>
            </a:fld>
            <a:endParaRPr kumimoji="1" lang="ja-JP" alt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6907862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F844B7E4-F4E4-4F81-A4ED-245596F704C3}"/>
              </a:ext>
            </a:extLst>
          </p:cNvPr>
          <p:cNvSpPr txBox="1"/>
          <p:nvPr/>
        </p:nvSpPr>
        <p:spPr>
          <a:xfrm>
            <a:off x="247467" y="71582"/>
            <a:ext cx="5212068"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F86EADAE-BDDF-4BC3-98FF-743B77CC21CA}"/>
              </a:ext>
            </a:extLst>
          </p:cNvPr>
          <p:cNvSpPr txBox="1"/>
          <p:nvPr/>
        </p:nvSpPr>
        <p:spPr>
          <a:xfrm>
            <a:off x="111066" y="4187793"/>
            <a:ext cx="5493812" cy="584775"/>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モンハン風</a:t>
            </a:r>
            <a:r>
              <a:rPr kumimoji="1" lang="ja-JP" altLang="en-US" sz="3200" b="1" dirty="0">
                <a:solidFill>
                  <a:srgbClr val="FF0000"/>
                </a:solidFill>
                <a:latin typeface="メイリオ" panose="020B0604030504040204" pitchFamily="50" charset="-128"/>
                <a:ea typeface="メイリオ" panose="020B0604030504040204" pitchFamily="50" charset="-128"/>
              </a:rPr>
              <a:t>狩猟</a:t>
            </a:r>
            <a:r>
              <a:rPr kumimoji="1" lang="ja-JP" altLang="en-US" sz="2200" dirty="0">
                <a:latin typeface="メイリオ" panose="020B0604030504040204" pitchFamily="50" charset="-128"/>
                <a:ea typeface="メイリオ" panose="020B0604030504040204" pitchFamily="50" charset="-128"/>
              </a:rPr>
              <a:t>アクション！</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D3F576EF-207D-4E7C-93FD-A79481563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67" y="779469"/>
            <a:ext cx="5669239" cy="3181746"/>
          </a:xfrm>
          <a:prstGeom prst="rect">
            <a:avLst/>
          </a:prstGeom>
        </p:spPr>
      </p:pic>
      <p:pic>
        <p:nvPicPr>
          <p:cNvPr id="12" name="図 11">
            <a:extLst>
              <a:ext uri="{FF2B5EF4-FFF2-40B4-BE49-F238E27FC236}">
                <a16:creationId xmlns:a16="http://schemas.microsoft.com/office/drawing/2014/main" id="{64C1039B-167A-43B0-A7A2-E0CE4DBC5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67" y="5090147"/>
            <a:ext cx="1998550" cy="1498912"/>
          </a:xfrm>
          <a:prstGeom prst="rect">
            <a:avLst/>
          </a:prstGeom>
        </p:spPr>
      </p:pic>
      <p:sp>
        <p:nvSpPr>
          <p:cNvPr id="19" name="テキスト ボックス 18">
            <a:extLst>
              <a:ext uri="{FF2B5EF4-FFF2-40B4-BE49-F238E27FC236}">
                <a16:creationId xmlns:a16="http://schemas.microsoft.com/office/drawing/2014/main" id="{B4AB4781-B8C5-434B-A852-75E575663BB6}"/>
              </a:ext>
            </a:extLst>
          </p:cNvPr>
          <p:cNvSpPr txBox="1"/>
          <p:nvPr/>
        </p:nvSpPr>
        <p:spPr>
          <a:xfrm>
            <a:off x="179294" y="6188949"/>
            <a:ext cx="2159566"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制作者：</a:t>
            </a:r>
            <a:r>
              <a:rPr kumimoji="1" lang="ja-JP" altLang="en-US" sz="2000" dirty="0">
                <a:latin typeface="メイリオ" panose="020B0604030504040204" pitchFamily="50" charset="-128"/>
                <a:ea typeface="メイリオ" panose="020B0604030504040204" pitchFamily="50" charset="-128"/>
              </a:rPr>
              <a:t>浜松 廉斗</a:t>
            </a:r>
            <a:endParaRPr kumimoji="1"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0D71DC08-5355-4422-B803-F9AF3294A1BE}"/>
              </a:ext>
            </a:extLst>
          </p:cNvPr>
          <p:cNvSpPr txBox="1"/>
          <p:nvPr/>
        </p:nvSpPr>
        <p:spPr>
          <a:xfrm>
            <a:off x="2397475" y="5090147"/>
            <a:ext cx="285206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大食いプログラマー浜松廉斗</a:t>
            </a:r>
          </a:p>
        </p:txBody>
      </p:sp>
      <p:sp>
        <p:nvSpPr>
          <p:cNvPr id="21" name="テキスト ボックス 20">
            <a:extLst>
              <a:ext uri="{FF2B5EF4-FFF2-40B4-BE49-F238E27FC236}">
                <a16:creationId xmlns:a16="http://schemas.microsoft.com/office/drawing/2014/main" id="{E4B52EC2-A3EA-4D2F-95F1-73D989A43B51}"/>
              </a:ext>
            </a:extLst>
          </p:cNvPr>
          <p:cNvSpPr txBox="1"/>
          <p:nvPr/>
        </p:nvSpPr>
        <p:spPr>
          <a:xfrm>
            <a:off x="2397475" y="5458817"/>
            <a:ext cx="2961067"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学校：福岡情報</a:t>
            </a:r>
            <a:r>
              <a:rPr kumimoji="1" lang="en-US" altLang="ja-JP" sz="1200" dirty="0">
                <a:latin typeface="メイリオ" panose="020B0604030504040204" pitchFamily="50" charset="-128"/>
                <a:ea typeface="メイリオ" panose="020B0604030504040204" pitchFamily="50" charset="-128"/>
              </a:rPr>
              <a:t>IT</a:t>
            </a:r>
            <a:r>
              <a:rPr kumimoji="1" lang="ja-JP" altLang="en-US" sz="1200" dirty="0">
                <a:latin typeface="メイリオ" panose="020B0604030504040204" pitchFamily="50" charset="-128"/>
                <a:ea typeface="メイリオ" panose="020B0604030504040204" pitchFamily="50" charset="-128"/>
              </a:rPr>
              <a:t>クリエイター専門学校</a:t>
            </a:r>
          </a:p>
        </p:txBody>
      </p:sp>
      <p:sp>
        <p:nvSpPr>
          <p:cNvPr id="22" name="テキスト ボックス 21">
            <a:extLst>
              <a:ext uri="{FF2B5EF4-FFF2-40B4-BE49-F238E27FC236}">
                <a16:creationId xmlns:a16="http://schemas.microsoft.com/office/drawing/2014/main" id="{A556633E-A6E1-4D76-9C8D-C0A8D767182B}"/>
              </a:ext>
            </a:extLst>
          </p:cNvPr>
          <p:cNvSpPr txBox="1"/>
          <p:nvPr/>
        </p:nvSpPr>
        <p:spPr>
          <a:xfrm>
            <a:off x="2397475" y="6324753"/>
            <a:ext cx="2339102" cy="461665"/>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言語経験年月</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Unity/C#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a:t>
            </a:r>
            <a:r>
              <a:rPr kumimoji="1" lang="en-US" altLang="ja-JP" sz="1200" dirty="0">
                <a:latin typeface="メイリオ" panose="020B0604030504040204" pitchFamily="50" charset="-128"/>
                <a:ea typeface="メイリオ" panose="020B0604030504040204" pitchFamily="50" charset="-128"/>
              </a:rPr>
              <a:t>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年等</a:t>
            </a:r>
            <a:endParaRPr kumimoji="1" lang="en-US" altLang="ja-JP" sz="12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A8815DBE-6C38-485F-90F7-24920E526DB3}"/>
              </a:ext>
            </a:extLst>
          </p:cNvPr>
          <p:cNvSpPr txBox="1"/>
          <p:nvPr/>
        </p:nvSpPr>
        <p:spPr>
          <a:xfrm>
            <a:off x="2397475" y="5708136"/>
            <a:ext cx="2846548"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ポートフォリオ：</a:t>
            </a:r>
            <a:r>
              <a:rPr kumimoji="1" lang="en-US" altLang="ja-JP" sz="1200" dirty="0">
                <a:latin typeface="メイリオ" panose="020B0604030504040204" pitchFamily="50" charset="-128"/>
                <a:ea typeface="メイリオ" panose="020B0604030504040204" pitchFamily="50" charset="-128"/>
              </a:rPr>
              <a:t>https://x.gd/at8C6</a:t>
            </a:r>
            <a:endParaRPr kumimoji="1" lang="ja-JP" altLang="en-US" sz="1200" dirty="0">
              <a:latin typeface="メイリオ" panose="020B0604030504040204" pitchFamily="50" charset="-128"/>
              <a:ea typeface="メイリオ" panose="020B0604030504040204" pitchFamily="50" charset="-128"/>
            </a:endParaRPr>
          </a:p>
        </p:txBody>
      </p:sp>
      <p:pic>
        <p:nvPicPr>
          <p:cNvPr id="24" name="図 23">
            <a:extLst>
              <a:ext uri="{FF2B5EF4-FFF2-40B4-BE49-F238E27FC236}">
                <a16:creationId xmlns:a16="http://schemas.microsoft.com/office/drawing/2014/main" id="{4BE8CFA7-8F83-4F2C-88B0-3C2343FCB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051" y="3613411"/>
            <a:ext cx="5238342" cy="2953471"/>
          </a:xfrm>
          <a:prstGeom prst="rect">
            <a:avLst/>
          </a:prstGeom>
        </p:spPr>
      </p:pic>
      <p:sp>
        <p:nvSpPr>
          <p:cNvPr id="25" name="テキスト ボックス 24">
            <a:extLst>
              <a:ext uri="{FF2B5EF4-FFF2-40B4-BE49-F238E27FC236}">
                <a16:creationId xmlns:a16="http://schemas.microsoft.com/office/drawing/2014/main" id="{9073110F-D00F-4665-84A5-1B497362A402}"/>
              </a:ext>
            </a:extLst>
          </p:cNvPr>
          <p:cNvSpPr txBox="1"/>
          <p:nvPr/>
        </p:nvSpPr>
        <p:spPr>
          <a:xfrm>
            <a:off x="6096000" y="2416135"/>
            <a:ext cx="4852610"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敵の様々な攻撃を回避しつつ</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コンボ攻撃を叩き込め！</a:t>
            </a:r>
          </a:p>
        </p:txBody>
      </p:sp>
      <p:pic>
        <p:nvPicPr>
          <p:cNvPr id="27" name="図 26">
            <a:extLst>
              <a:ext uri="{FF2B5EF4-FFF2-40B4-BE49-F238E27FC236}">
                <a16:creationId xmlns:a16="http://schemas.microsoft.com/office/drawing/2014/main" id="{AC5B4B55-5F85-492C-A731-34F401E0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4" name="テキスト ボックス 13">
            <a:extLst>
              <a:ext uri="{FF2B5EF4-FFF2-40B4-BE49-F238E27FC236}">
                <a16:creationId xmlns:a16="http://schemas.microsoft.com/office/drawing/2014/main" id="{37594BCA-13FD-41BA-95DC-1FDE8D8BDF63}"/>
              </a:ext>
            </a:extLst>
          </p:cNvPr>
          <p:cNvSpPr txBox="1"/>
          <p:nvPr/>
        </p:nvSpPr>
        <p:spPr>
          <a:xfrm>
            <a:off x="2397475" y="6016444"/>
            <a:ext cx="3337324" cy="276999"/>
          </a:xfrm>
          <a:prstGeom prst="rect">
            <a:avLst/>
          </a:prstGeom>
          <a:noFill/>
        </p:spPr>
        <p:txBody>
          <a:bodyPr wrap="none" rtlCol="0">
            <a:spAutoFit/>
          </a:bodyPr>
          <a:lstStyle/>
          <a:p>
            <a:r>
              <a:rPr kumimoji="1" lang="en-US" altLang="ja-JP" sz="1200" dirty="0" err="1">
                <a:latin typeface="メイリオ" panose="020B0604030504040204" pitchFamily="50" charset="-128"/>
                <a:ea typeface="メイリオ" panose="020B0604030504040204" pitchFamily="50" charset="-128"/>
              </a:rPr>
              <a:t>GitHubURL</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https://github.com/Hmmtrnt</a:t>
            </a:r>
            <a:endParaRPr kumimoji="1" lang="ja-JP" altLang="en-US" sz="12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FC3C0192-183B-4F92-9511-6CA6757AE92B}"/>
              </a:ext>
            </a:extLst>
          </p:cNvPr>
          <p:cNvSpPr txBox="1"/>
          <p:nvPr/>
        </p:nvSpPr>
        <p:spPr>
          <a:xfrm>
            <a:off x="6096000" y="475479"/>
            <a:ext cx="3883371"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作品</a:t>
            </a:r>
            <a:r>
              <a:rPr kumimoji="1" lang="en-US" altLang="ja-JP" dirty="0" err="1">
                <a:latin typeface="メイリオ" panose="020B0604030504040204" pitchFamily="50" charset="-128"/>
                <a:ea typeface="メイリオ" panose="020B0604030504040204" pitchFamily="50" charset="-128"/>
              </a:rPr>
              <a:t>GitURL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https://x.gd/v3Q1B</a:t>
            </a:r>
          </a:p>
        </p:txBody>
      </p:sp>
      <p:sp>
        <p:nvSpPr>
          <p:cNvPr id="17" name="テキスト ボックス 16">
            <a:extLst>
              <a:ext uri="{FF2B5EF4-FFF2-40B4-BE49-F238E27FC236}">
                <a16:creationId xmlns:a16="http://schemas.microsoft.com/office/drawing/2014/main" id="{C9B6A636-AE97-44CF-9182-EF8282843DB0}"/>
              </a:ext>
            </a:extLst>
          </p:cNvPr>
          <p:cNvSpPr txBox="1"/>
          <p:nvPr/>
        </p:nvSpPr>
        <p:spPr>
          <a:xfrm>
            <a:off x="6096000" y="844811"/>
            <a:ext cx="3936270"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紹介動画</a:t>
            </a:r>
            <a:r>
              <a:rPr kumimoji="1" lang="en-US" altLang="ja-JP" dirty="0">
                <a:latin typeface="メイリオ" panose="020B0604030504040204" pitchFamily="50" charset="-128"/>
                <a:ea typeface="メイリオ" panose="020B0604030504040204" pitchFamily="50" charset="-128"/>
              </a:rPr>
              <a: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https://x.gd/SCnzI</a:t>
            </a:r>
          </a:p>
        </p:txBody>
      </p:sp>
      <p:sp>
        <p:nvSpPr>
          <p:cNvPr id="18" name="テキスト ボックス 17">
            <a:extLst>
              <a:ext uri="{FF2B5EF4-FFF2-40B4-BE49-F238E27FC236}">
                <a16:creationId xmlns:a16="http://schemas.microsoft.com/office/drawing/2014/main" id="{C8423A1F-BFC7-425F-A21D-3BB2BEB63EC6}"/>
              </a:ext>
            </a:extLst>
          </p:cNvPr>
          <p:cNvSpPr txBox="1"/>
          <p:nvPr/>
        </p:nvSpPr>
        <p:spPr>
          <a:xfrm>
            <a:off x="6096000" y="1214143"/>
            <a:ext cx="1712328"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制作人数：</a:t>
            </a:r>
            <a:r>
              <a:rPr kumimoji="1" lang="en-US" altLang="ja-JP" dirty="0">
                <a:latin typeface="メイリオ" panose="020B0604030504040204" pitchFamily="50" charset="-128"/>
                <a:ea typeface="メイリオ" panose="020B0604030504040204" pitchFamily="50" charset="-128"/>
              </a:rPr>
              <a:t>3</a:t>
            </a:r>
            <a:r>
              <a:rPr kumimoji="1" lang="ja-JP" altLang="en-US" dirty="0">
                <a:latin typeface="メイリオ" panose="020B0604030504040204" pitchFamily="50" charset="-128"/>
                <a:ea typeface="メイリオ" panose="020B0604030504040204" pitchFamily="50" charset="-128"/>
              </a:rPr>
              <a:t>人</a:t>
            </a:r>
            <a:endParaRPr lang="en-US" altLang="ja-JP" b="0" i="0" dirty="0">
              <a:effectLst/>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3E5B9902-C765-4866-9120-B67400F16AAE}"/>
              </a:ext>
            </a:extLst>
          </p:cNvPr>
          <p:cNvSpPr txBox="1"/>
          <p:nvPr/>
        </p:nvSpPr>
        <p:spPr>
          <a:xfrm>
            <a:off x="6096000" y="1583475"/>
            <a:ext cx="295465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担当箇所：プログラム全て</a:t>
            </a:r>
            <a:endParaRPr lang="en-US" altLang="ja-JP" b="0" i="0" dirty="0">
              <a:effectLst/>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5ABFC079-A7FB-41E5-B5DC-D3364C3458C7}"/>
              </a:ext>
            </a:extLst>
          </p:cNvPr>
          <p:cNvSpPr txBox="1"/>
          <p:nvPr/>
        </p:nvSpPr>
        <p:spPr>
          <a:xfrm>
            <a:off x="6096000" y="1952807"/>
            <a:ext cx="242848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制作環境：</a:t>
            </a:r>
            <a:r>
              <a:rPr kumimoji="1" lang="en-US" altLang="ja-JP" dirty="0">
                <a:latin typeface="メイリオ" panose="020B0604030504040204" pitchFamily="50" charset="-128"/>
                <a:ea typeface="メイリオ" panose="020B0604030504040204" pitchFamily="50" charset="-128"/>
              </a:rPr>
              <a:t>C#/Unity</a:t>
            </a:r>
            <a:endParaRPr lang="en-US" altLang="ja-JP" b="0" i="0" dirty="0">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645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8EA9E14-44F4-5A9C-5F65-F6F52127ECDD}"/>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59CA8726-14C5-4412-97FD-47DA97613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517" y="1940646"/>
            <a:ext cx="3665752" cy="2056025"/>
          </a:xfrm>
          <a:prstGeom prst="rect">
            <a:avLst/>
          </a:prstGeom>
        </p:spPr>
      </p:pic>
      <p:cxnSp>
        <p:nvCxnSpPr>
          <p:cNvPr id="13" name="直線矢印コネクタ 12">
            <a:extLst>
              <a:ext uri="{FF2B5EF4-FFF2-40B4-BE49-F238E27FC236}">
                <a16:creationId xmlns:a16="http://schemas.microsoft.com/office/drawing/2014/main" id="{3523C0EF-46D2-446A-8949-5ED9B98478FF}"/>
              </a:ext>
            </a:extLst>
          </p:cNvPr>
          <p:cNvCxnSpPr>
            <a:cxnSpLocks/>
            <a:stCxn id="3" idx="3"/>
            <a:endCxn id="32" idx="1"/>
          </p:cNvCxnSpPr>
          <p:nvPr/>
        </p:nvCxnSpPr>
        <p:spPr>
          <a:xfrm>
            <a:off x="4792269" y="2968659"/>
            <a:ext cx="2572435" cy="4507"/>
          </a:xfrm>
          <a:prstGeom prst="straightConnector1">
            <a:avLst/>
          </a:prstGeom>
          <a:ln w="38100">
            <a:solidFill>
              <a:schemeClr val="accent5"/>
            </a:solidFill>
            <a:tailEnd type="triangle"/>
          </a:ln>
        </p:spPr>
        <p:style>
          <a:lnRef idx="3">
            <a:schemeClr val="dk1"/>
          </a:lnRef>
          <a:fillRef idx="0">
            <a:schemeClr val="dk1"/>
          </a:fillRef>
          <a:effectRef idx="2">
            <a:schemeClr val="dk1"/>
          </a:effectRef>
          <a:fontRef idx="minor">
            <a:schemeClr val="tx1"/>
          </a:fontRef>
        </p:style>
      </p:cxnSp>
      <p:sp>
        <p:nvSpPr>
          <p:cNvPr id="14" name="テキスト ボックス 13">
            <a:extLst>
              <a:ext uri="{FF2B5EF4-FFF2-40B4-BE49-F238E27FC236}">
                <a16:creationId xmlns:a16="http://schemas.microsoft.com/office/drawing/2014/main" id="{22EC2E26-8D77-48BF-B49D-4C1CC8821B3C}"/>
              </a:ext>
            </a:extLst>
          </p:cNvPr>
          <p:cNvSpPr txBox="1"/>
          <p:nvPr/>
        </p:nvSpPr>
        <p:spPr>
          <a:xfrm>
            <a:off x="5520150" y="25993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いざ出発！</a:t>
            </a:r>
          </a:p>
        </p:txBody>
      </p:sp>
      <p:sp>
        <p:nvSpPr>
          <p:cNvPr id="15" name="テキスト ボックス 14">
            <a:extLst>
              <a:ext uri="{FF2B5EF4-FFF2-40B4-BE49-F238E27FC236}">
                <a16:creationId xmlns:a16="http://schemas.microsoft.com/office/drawing/2014/main" id="{537431E1-FF4E-4DD3-86A3-F2FFEA893FC2}"/>
              </a:ext>
            </a:extLst>
          </p:cNvPr>
          <p:cNvSpPr txBox="1"/>
          <p:nvPr/>
        </p:nvSpPr>
        <p:spPr>
          <a:xfrm>
            <a:off x="7463772" y="1211057"/>
            <a:ext cx="346761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モンスター討伐！</a:t>
            </a:r>
          </a:p>
        </p:txBody>
      </p:sp>
      <p:pic>
        <p:nvPicPr>
          <p:cNvPr id="16" name="図 15">
            <a:extLst>
              <a:ext uri="{FF2B5EF4-FFF2-40B4-BE49-F238E27FC236}">
                <a16:creationId xmlns:a16="http://schemas.microsoft.com/office/drawing/2014/main" id="{43AB8E37-0DE1-4F92-A404-A4E248DA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8" name="テキスト ボックス 17">
            <a:extLst>
              <a:ext uri="{FF2B5EF4-FFF2-40B4-BE49-F238E27FC236}">
                <a16:creationId xmlns:a16="http://schemas.microsoft.com/office/drawing/2014/main" id="{914D0BDA-5950-4181-8F8F-10F33C8B2F74}"/>
              </a:ext>
            </a:extLst>
          </p:cNvPr>
          <p:cNvSpPr txBox="1"/>
          <p:nvPr/>
        </p:nvSpPr>
        <p:spPr>
          <a:xfrm>
            <a:off x="1635953" y="1251793"/>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クエスト受注</a:t>
            </a:r>
          </a:p>
        </p:txBody>
      </p:sp>
      <p:pic>
        <p:nvPicPr>
          <p:cNvPr id="20" name="図 19">
            <a:extLst>
              <a:ext uri="{FF2B5EF4-FFF2-40B4-BE49-F238E27FC236}">
                <a16:creationId xmlns:a16="http://schemas.microsoft.com/office/drawing/2014/main" id="{A59EA05A-6F6E-4CCE-B8D3-191F85E35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124" y="4587684"/>
            <a:ext cx="3665752" cy="2091803"/>
          </a:xfrm>
          <a:prstGeom prst="rect">
            <a:avLst/>
          </a:prstGeom>
        </p:spPr>
      </p:pic>
      <p:cxnSp>
        <p:nvCxnSpPr>
          <p:cNvPr id="22" name="コネクタ: カギ線 21">
            <a:extLst>
              <a:ext uri="{FF2B5EF4-FFF2-40B4-BE49-F238E27FC236}">
                <a16:creationId xmlns:a16="http://schemas.microsoft.com/office/drawing/2014/main" id="{F2868A22-BA53-4A21-9A20-C8F8A702AC94}"/>
              </a:ext>
            </a:extLst>
          </p:cNvPr>
          <p:cNvCxnSpPr>
            <a:cxnSpLocks/>
            <a:stCxn id="32" idx="2"/>
            <a:endCxn id="20" idx="3"/>
          </p:cNvCxnSpPr>
          <p:nvPr/>
        </p:nvCxnSpPr>
        <p:spPr>
          <a:xfrm rot="5400000">
            <a:off x="7749278" y="4185284"/>
            <a:ext cx="1627900" cy="126870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5236EBFE-9448-41A8-8C9D-B3AA9643CC47}"/>
              </a:ext>
            </a:extLst>
          </p:cNvPr>
          <p:cNvCxnSpPr>
            <a:cxnSpLocks/>
            <a:stCxn id="20" idx="1"/>
            <a:endCxn id="3" idx="2"/>
          </p:cNvCxnSpPr>
          <p:nvPr/>
        </p:nvCxnSpPr>
        <p:spPr>
          <a:xfrm rot="10800000">
            <a:off x="2959394" y="3996672"/>
            <a:ext cx="1303731" cy="163691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580BF2B-E4C5-405B-B7DE-777E184F85A3}"/>
              </a:ext>
            </a:extLst>
          </p:cNvPr>
          <p:cNvSpPr txBox="1"/>
          <p:nvPr/>
        </p:nvSpPr>
        <p:spPr>
          <a:xfrm>
            <a:off x="4866125" y="3996670"/>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ランク更新！</a:t>
            </a:r>
          </a:p>
        </p:txBody>
      </p:sp>
      <p:sp>
        <p:nvSpPr>
          <p:cNvPr id="29" name="テキスト ボックス 28">
            <a:extLst>
              <a:ext uri="{FF2B5EF4-FFF2-40B4-BE49-F238E27FC236}">
                <a16:creationId xmlns:a16="http://schemas.microsoft.com/office/drawing/2014/main" id="{06500FBA-875E-4913-9BBC-3A2D8DCA17CA}"/>
              </a:ext>
            </a:extLst>
          </p:cNvPr>
          <p:cNvSpPr txBox="1"/>
          <p:nvPr/>
        </p:nvSpPr>
        <p:spPr>
          <a:xfrm>
            <a:off x="9444604" y="4906130"/>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討伐成功！</a:t>
            </a:r>
          </a:p>
        </p:txBody>
      </p:sp>
      <p:sp>
        <p:nvSpPr>
          <p:cNvPr id="30" name="テキスト ボックス 29">
            <a:extLst>
              <a:ext uri="{FF2B5EF4-FFF2-40B4-BE49-F238E27FC236}">
                <a16:creationId xmlns:a16="http://schemas.microsoft.com/office/drawing/2014/main" id="{57E2109D-9345-406A-B677-1FD606BE0EB3}"/>
              </a:ext>
            </a:extLst>
          </p:cNvPr>
          <p:cNvSpPr txBox="1"/>
          <p:nvPr/>
        </p:nvSpPr>
        <p:spPr>
          <a:xfrm>
            <a:off x="539008" y="4906130"/>
            <a:ext cx="248016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未知の難易度に挑戦！</a:t>
            </a:r>
          </a:p>
        </p:txBody>
      </p:sp>
      <p:pic>
        <p:nvPicPr>
          <p:cNvPr id="32" name="図 31">
            <a:extLst>
              <a:ext uri="{FF2B5EF4-FFF2-40B4-BE49-F238E27FC236}">
                <a16:creationId xmlns:a16="http://schemas.microsoft.com/office/drawing/2014/main" id="{64BFB761-5E0B-4114-BC69-3398F222D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4704" y="1940646"/>
            <a:ext cx="3665752" cy="2065040"/>
          </a:xfrm>
          <a:prstGeom prst="rect">
            <a:avLst/>
          </a:prstGeom>
        </p:spPr>
      </p:pic>
      <p:sp>
        <p:nvSpPr>
          <p:cNvPr id="35" name="テキスト ボックス 34">
            <a:extLst>
              <a:ext uri="{FF2B5EF4-FFF2-40B4-BE49-F238E27FC236}">
                <a16:creationId xmlns:a16="http://schemas.microsoft.com/office/drawing/2014/main" id="{30FA9B00-E0AB-4A5A-8D3B-C28560020B3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spTree>
    <p:extLst>
      <p:ext uri="{BB962C8B-B14F-4D97-AF65-F5344CB8AC3E}">
        <p14:creationId xmlns:p14="http://schemas.microsoft.com/office/powerpoint/2010/main" val="337300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8FAA54E-D3EA-132D-EDF4-4D0C2360195B}"/>
              </a:ext>
            </a:extLst>
          </p:cNvPr>
          <p:cNvSpPr txBox="1"/>
          <p:nvPr/>
        </p:nvSpPr>
        <p:spPr>
          <a:xfrm>
            <a:off x="333595" y="914113"/>
            <a:ext cx="5083443" cy="2031325"/>
          </a:xfrm>
          <a:prstGeom prst="rect">
            <a:avLst/>
          </a:prstGeom>
          <a:noFill/>
        </p:spPr>
        <p:txBody>
          <a:bodyPr wrap="none" rtlCol="0">
            <a:spAutoFit/>
          </a:bodyPr>
          <a:lstStyle/>
          <a:p>
            <a:r>
              <a:rPr kumimoji="1" lang="ja-JP" altLang="en-US" sz="2400" b="1" dirty="0">
                <a:solidFill>
                  <a:schemeClr val="accent1"/>
                </a:solidFill>
                <a:latin typeface="メイリオ" panose="020B0604030504040204" pitchFamily="50" charset="-128"/>
                <a:ea typeface="メイリオ" panose="020B0604030504040204" pitchFamily="50" charset="-128"/>
              </a:rPr>
              <a:t>ステートマシン</a:t>
            </a:r>
            <a:r>
              <a:rPr kumimoji="1" lang="ja-JP" altLang="en-US" sz="2400" dirty="0">
                <a:latin typeface="メイリオ" panose="020B0604030504040204" pitchFamily="50" charset="-128"/>
                <a:ea typeface="メイリオ" panose="020B0604030504040204" pitchFamily="50" charset="-128"/>
              </a:rPr>
              <a:t>の導入</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膨大なプレイヤーの状態を管理する際の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可読性向上や工数の短縮のために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ja-JP" altLang="en-US" sz="2000" b="1" dirty="0">
                <a:solidFill>
                  <a:schemeClr val="accent1"/>
                </a:solidFill>
                <a:latin typeface="メイリオ" panose="020B0604030504040204" pitchFamily="50" charset="-128"/>
                <a:ea typeface="メイリオ" panose="020B0604030504040204" pitchFamily="50" charset="-128"/>
              </a:rPr>
              <a:t>ステートマシン</a:t>
            </a:r>
            <a:r>
              <a:rPr kumimoji="1" lang="ja-JP" altLang="en-US" sz="2000" dirty="0">
                <a:latin typeface="メイリオ" panose="020B0604030504040204" pitchFamily="50" charset="-128"/>
                <a:ea typeface="メイリオ" panose="020B0604030504040204" pitchFamily="50" charset="-128"/>
              </a:rPr>
              <a:t>を導入した。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右の図のクラスを継承し、状態クラスを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増やしていく仕組みになっている。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EE10BCD-B3E1-371D-0130-801DBD462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448" y="1666904"/>
            <a:ext cx="5044854" cy="4437529"/>
          </a:xfrm>
          <a:prstGeom prst="rect">
            <a:avLst/>
          </a:prstGeom>
        </p:spPr>
      </p:pic>
      <p:sp>
        <p:nvSpPr>
          <p:cNvPr id="8" name="テキスト ボックス 7">
            <a:extLst>
              <a:ext uri="{FF2B5EF4-FFF2-40B4-BE49-F238E27FC236}">
                <a16:creationId xmlns:a16="http://schemas.microsoft.com/office/drawing/2014/main" id="{1EC5E5B0-8316-6F64-CAF3-C0EBEC79223B}"/>
              </a:ext>
            </a:extLst>
          </p:cNvPr>
          <p:cNvSpPr txBox="1"/>
          <p:nvPr/>
        </p:nvSpPr>
        <p:spPr>
          <a:xfrm>
            <a:off x="6532448" y="1020573"/>
            <a:ext cx="3877985" cy="646331"/>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状態を管理するクラスの実装速度を</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上げるためのクラス</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701025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プレイヤーのプログラムコード</a:t>
            </a:r>
            <a:r>
              <a:rPr kumimoji="1" lang="en-US" altLang="ja-JP" sz="2400" b="1" dirty="0">
                <a:latin typeface="メイリオ" panose="020B0604030504040204" pitchFamily="50" charset="-128"/>
                <a:ea typeface="メイリオ" panose="020B0604030504040204" pitchFamily="50" charset="-128"/>
              </a:rPr>
              <a:t>1</a:t>
            </a:r>
            <a:endParaRPr kumimoji="1" lang="ja-JP" altLang="en-US" sz="3600" b="1"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C6AA687E-C0BC-4DFB-8F0E-EE490B70A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2" name="テキスト ボックス 1">
            <a:extLst>
              <a:ext uri="{FF2B5EF4-FFF2-40B4-BE49-F238E27FC236}">
                <a16:creationId xmlns:a16="http://schemas.microsoft.com/office/drawing/2014/main" id="{2EA2ADB2-220D-4461-8224-64F93006365D}"/>
              </a:ext>
            </a:extLst>
          </p:cNvPr>
          <p:cNvSpPr txBox="1"/>
          <p:nvPr/>
        </p:nvSpPr>
        <p:spPr>
          <a:xfrm>
            <a:off x="491269" y="4668129"/>
            <a:ext cx="5057795" cy="1754326"/>
          </a:xfrm>
          <a:prstGeom prst="rect">
            <a:avLst/>
          </a:prstGeom>
          <a:noFill/>
        </p:spPr>
        <p:txBody>
          <a:bodyPr wrap="none" rtlCol="0">
            <a:spAutoFit/>
          </a:bodyPr>
          <a:lstStyle/>
          <a:p>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tx2"/>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・状態クラスを追加する際の工数の短縮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b="1" dirty="0">
                <a:solidFill>
                  <a:srgbClr val="FF0000"/>
                </a:solidFill>
                <a:latin typeface="メイリオ" panose="020B0604030504040204" pitchFamily="50" charset="-128"/>
                <a:ea typeface="メイリオ" panose="020B0604030504040204" pitchFamily="50" charset="-128"/>
              </a:rPr>
              <a:t>デメリット</a:t>
            </a:r>
            <a:endParaRPr kumimoji="1" lang="en-US" altLang="ja-JP" sz="2400" b="1" dirty="0">
              <a:solidFill>
                <a:srgbClr val="FF000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・汎用的ではない</a:t>
            </a:r>
            <a:endParaRPr kumimoji="1" lang="en-US" altLang="ja-JP" sz="2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A083EF53-606D-4CEA-BA46-ED17F1B0D4E7}"/>
              </a:ext>
            </a:extLst>
          </p:cNvPr>
          <p:cNvSpPr txBox="1"/>
          <p:nvPr/>
        </p:nvSpPr>
        <p:spPr>
          <a:xfrm>
            <a:off x="525244" y="3217440"/>
            <a:ext cx="131318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16564506-2B11-4EE5-8693-1058E9370867}"/>
              </a:ext>
            </a:extLst>
          </p:cNvPr>
          <p:cNvSpPr txBox="1"/>
          <p:nvPr/>
        </p:nvSpPr>
        <p:spPr>
          <a:xfrm>
            <a:off x="3782809" y="3032774"/>
            <a:ext cx="1196546"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StateIdle</a:t>
            </a: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3426BC50-2745-40D7-83D4-A389D40CB155}"/>
              </a:ext>
            </a:extLst>
          </p:cNvPr>
          <p:cNvSpPr txBox="1"/>
          <p:nvPr/>
        </p:nvSpPr>
        <p:spPr>
          <a:xfrm>
            <a:off x="3773029" y="3516337"/>
            <a:ext cx="1216103"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StateRun</a:t>
            </a:r>
            <a:endParaRPr kumimoji="1" lang="ja-JP" altLang="en-US"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0D8BF40E-705E-44D1-B175-5657E222BCBB}"/>
              </a:ext>
            </a:extLst>
          </p:cNvPr>
          <p:cNvSpPr txBox="1"/>
          <p:nvPr/>
        </p:nvSpPr>
        <p:spPr>
          <a:xfrm>
            <a:off x="3664657" y="3999900"/>
            <a:ext cx="1484252"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StateAttack</a:t>
            </a:r>
            <a:endParaRPr kumimoji="1" lang="en-US" altLang="ja-JP" dirty="0">
              <a:latin typeface="メイリオ" panose="020B0604030504040204" pitchFamily="50" charset="-128"/>
              <a:ea typeface="メイリオ" panose="020B0604030504040204" pitchFamily="50" charset="-128"/>
            </a:endParaRPr>
          </a:p>
        </p:txBody>
      </p:sp>
      <p:cxnSp>
        <p:nvCxnSpPr>
          <p:cNvPr id="7" name="コネクタ: カギ線 6">
            <a:extLst>
              <a:ext uri="{FF2B5EF4-FFF2-40B4-BE49-F238E27FC236}">
                <a16:creationId xmlns:a16="http://schemas.microsoft.com/office/drawing/2014/main" id="{6ED34D2D-2B66-49EE-9790-5DEFF71A7C6B}"/>
              </a:ext>
            </a:extLst>
          </p:cNvPr>
          <p:cNvCxnSpPr>
            <a:cxnSpLocks/>
            <a:stCxn id="5" idx="3"/>
            <a:endCxn id="12" idx="1"/>
          </p:cNvCxnSpPr>
          <p:nvPr/>
        </p:nvCxnSpPr>
        <p:spPr>
          <a:xfrm flipV="1">
            <a:off x="1838424" y="3217440"/>
            <a:ext cx="1944385" cy="184666"/>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C068C98A-6FA8-4301-9071-EE0EDABB7448}"/>
              </a:ext>
            </a:extLst>
          </p:cNvPr>
          <p:cNvCxnSpPr>
            <a:cxnSpLocks/>
            <a:stCxn id="5" idx="3"/>
            <a:endCxn id="13" idx="1"/>
          </p:cNvCxnSpPr>
          <p:nvPr/>
        </p:nvCxnSpPr>
        <p:spPr>
          <a:xfrm>
            <a:off x="1838424" y="3402106"/>
            <a:ext cx="1934605" cy="298897"/>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AA869E0A-74D9-4E7B-9828-38B23DAF9EE5}"/>
              </a:ext>
            </a:extLst>
          </p:cNvPr>
          <p:cNvCxnSpPr>
            <a:cxnSpLocks/>
            <a:stCxn id="5" idx="3"/>
            <a:endCxn id="14" idx="1"/>
          </p:cNvCxnSpPr>
          <p:nvPr/>
        </p:nvCxnSpPr>
        <p:spPr>
          <a:xfrm>
            <a:off x="1838424" y="3402106"/>
            <a:ext cx="1826233" cy="782460"/>
          </a:xfrm>
          <a:prstGeom prst="bentConnector3">
            <a:avLst>
              <a:gd name="adj1" fmla="val 52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16DC4B8-EE89-46B8-9808-678EA0CF2630}"/>
              </a:ext>
            </a:extLst>
          </p:cNvPr>
          <p:cNvSpPr txBox="1"/>
          <p:nvPr/>
        </p:nvSpPr>
        <p:spPr>
          <a:xfrm>
            <a:off x="2071233" y="2987624"/>
            <a:ext cx="646331"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継承</a:t>
            </a:r>
            <a:endParaRPr kumimoji="1" lang="en-US" altLang="ja-JP" dirty="0">
              <a:latin typeface="メイリオ" panose="020B0604030504040204" pitchFamily="50" charset="-128"/>
              <a:ea typeface="メイリオ" panose="020B0604030504040204" pitchFamily="50" charset="-128"/>
            </a:endParaRPr>
          </a:p>
        </p:txBody>
      </p:sp>
      <p:cxnSp>
        <p:nvCxnSpPr>
          <p:cNvPr id="25" name="直線コネクタ 24">
            <a:extLst>
              <a:ext uri="{FF2B5EF4-FFF2-40B4-BE49-F238E27FC236}">
                <a16:creationId xmlns:a16="http://schemas.microsoft.com/office/drawing/2014/main" id="{64557338-E675-4059-9764-47E2F6BC5906}"/>
              </a:ext>
            </a:extLst>
          </p:cNvPr>
          <p:cNvCxnSpPr/>
          <p:nvPr/>
        </p:nvCxnSpPr>
        <p:spPr>
          <a:xfrm>
            <a:off x="2805726" y="3608670"/>
            <a:ext cx="0" cy="7824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AA4177D5-A9C0-44A4-BE2A-C1E9ED0B6328}"/>
              </a:ext>
            </a:extLst>
          </p:cNvPr>
          <p:cNvSpPr txBox="1"/>
          <p:nvPr/>
        </p:nvSpPr>
        <p:spPr>
          <a:xfrm>
            <a:off x="2374674" y="4488542"/>
            <a:ext cx="753732"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0456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45FE1D5A-2686-4B93-9AFB-A722DCA5E1CC}"/>
              </a:ext>
            </a:extLst>
          </p:cNvPr>
          <p:cNvSpPr txBox="1"/>
          <p:nvPr/>
        </p:nvSpPr>
        <p:spPr>
          <a:xfrm>
            <a:off x="537490" y="946629"/>
            <a:ext cx="10187404" cy="317009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tx2"/>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フィールドの関数、変数を呼び出すことができる</a:t>
            </a:r>
            <a:endParaRPr kumimoji="1" lang="en-US" altLang="ja-JP" sz="2000" b="1"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・状態制御関係のバグの発生率の低下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内部クラスによる</a:t>
            </a:r>
            <a:r>
              <a:rPr kumimoji="1" lang="ja-JP" altLang="en-US" sz="2400" b="1" dirty="0">
                <a:solidFill>
                  <a:srgbClr val="FFC000"/>
                </a:solidFill>
                <a:latin typeface="メイリオ" panose="020B0604030504040204" pitchFamily="50" charset="-128"/>
                <a:ea typeface="メイリオ" panose="020B0604030504040204" pitchFamily="50" charset="-128"/>
              </a:rPr>
              <a:t>コードの肥大化</a:t>
            </a:r>
            <a:endParaRPr kumimoji="1" lang="en-US" altLang="ja-JP" sz="2400" b="1" dirty="0">
              <a:solidFill>
                <a:srgbClr val="FFC00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膨大な数の状態クラスを内部クラスとして宣言したため</a:t>
            </a:r>
            <a:r>
              <a:rPr kumimoji="1" lang="ja-JP" altLang="en-US" sz="2000" b="1" dirty="0">
                <a:solidFill>
                  <a:srgbClr val="FFC000"/>
                </a:solidFill>
                <a:latin typeface="メイリオ" panose="020B0604030504040204" pitchFamily="50" charset="-128"/>
                <a:ea typeface="メイリオ" panose="020B0604030504040204" pitchFamily="50" charset="-128"/>
              </a:rPr>
              <a:t>コードの肥大化</a:t>
            </a:r>
            <a:r>
              <a:rPr kumimoji="1" lang="ja-JP" altLang="en-US" sz="2000" dirty="0">
                <a:latin typeface="メイリオ" panose="020B0604030504040204" pitchFamily="50" charset="-128"/>
                <a:ea typeface="メイリオ" panose="020B0604030504040204" pitchFamily="50" charset="-128"/>
              </a:rPr>
              <a:t>がおこった。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コードの肥大化が原因で可読性が大幅に低下することになったので</a:t>
            </a:r>
            <a:r>
              <a:rPr kumimoji="1" lang="en-US" altLang="ja-JP" sz="2000" b="1"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使用することにした。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その結果プレイヤークラスを内部クラスの数だけ分けてコードを書くことができた。</a:t>
            </a: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701025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プレイヤーのプログラムコード</a:t>
            </a:r>
            <a:r>
              <a:rPr kumimoji="1" lang="en-US" altLang="ja-JP" sz="2400" b="1" dirty="0">
                <a:latin typeface="メイリオ" panose="020B0604030504040204" pitchFamily="50" charset="-128"/>
                <a:ea typeface="メイリオ" panose="020B0604030504040204" pitchFamily="50" charset="-128"/>
              </a:rPr>
              <a:t>2</a:t>
            </a:r>
            <a:endParaRPr kumimoji="1" lang="ja-JP" altLang="en-US" sz="3600" b="1" dirty="0">
              <a:latin typeface="メイリオ" panose="020B0604030504040204" pitchFamily="50" charset="-128"/>
              <a:ea typeface="メイリオ" panose="020B0604030504040204" pitchFamily="50" charset="-128"/>
            </a:endParaRPr>
          </a:p>
        </p:txBody>
      </p:sp>
      <p:pic>
        <p:nvPicPr>
          <p:cNvPr id="12" name="図 11" descr="テキスト&#10;&#10;自動的に生成された説明">
            <a:extLst>
              <a:ext uri="{FF2B5EF4-FFF2-40B4-BE49-F238E27FC236}">
                <a16:creationId xmlns:a16="http://schemas.microsoft.com/office/drawing/2014/main" id="{44C4C0A8-BF94-4AD7-BC3B-DF3BB96BD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649" y="4312306"/>
            <a:ext cx="4444754" cy="2545694"/>
          </a:xfrm>
          <a:prstGeom prst="rect">
            <a:avLst/>
          </a:prstGeom>
        </p:spPr>
      </p:pic>
      <p:pic>
        <p:nvPicPr>
          <p:cNvPr id="14" name="図 13">
            <a:extLst>
              <a:ext uri="{FF2B5EF4-FFF2-40B4-BE49-F238E27FC236}">
                <a16:creationId xmlns:a16="http://schemas.microsoft.com/office/drawing/2014/main" id="{CD3979F6-3772-453B-9763-920BFB30A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90" y="4312306"/>
            <a:ext cx="6572159" cy="1599065"/>
          </a:xfrm>
          <a:prstGeom prst="rect">
            <a:avLst/>
          </a:prstGeom>
        </p:spPr>
      </p:pic>
      <p:pic>
        <p:nvPicPr>
          <p:cNvPr id="11" name="図 10">
            <a:extLst>
              <a:ext uri="{FF2B5EF4-FFF2-40B4-BE49-F238E27FC236}">
                <a16:creationId xmlns:a16="http://schemas.microsoft.com/office/drawing/2014/main" id="{C6AA687E-C0BC-4DFB-8F0E-EE490B70A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440124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4647426"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戦闘面での工夫</a:t>
            </a:r>
            <a:endParaRPr kumimoji="1" lang="ja-JP" altLang="en-US" sz="3600"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1A7087BF-8385-4C70-B4AD-29409EA214E2}"/>
              </a:ext>
            </a:extLst>
          </p:cNvPr>
          <p:cNvSpPr txBox="1"/>
          <p:nvPr/>
        </p:nvSpPr>
        <p:spPr>
          <a:xfrm>
            <a:off x="318444" y="837886"/>
            <a:ext cx="12034064" cy="2923877"/>
          </a:xfrm>
          <a:prstGeom prst="rect">
            <a:avLst/>
          </a:prstGeom>
          <a:noFill/>
        </p:spPr>
        <p:txBody>
          <a:bodyPr wrap="none" rtlCol="0">
            <a:spAutoFit/>
          </a:bodyPr>
          <a:lstStyle/>
          <a:p>
            <a:r>
              <a:rPr kumimoji="1" lang="ja-JP" altLang="en-US" sz="28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800" dirty="0">
                <a:latin typeface="メイリオ" panose="020B0604030504040204" pitchFamily="50" charset="-128"/>
                <a:ea typeface="メイリオ" panose="020B0604030504040204" pitchFamily="50" charset="-128"/>
              </a:rPr>
              <a:t>の実装</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このゲームはプレイヤーの攻撃の後隙は全体的に長くなっている。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なので、攻撃の後隙に一部の入力を行うことで</a:t>
            </a:r>
            <a:r>
              <a:rPr kumimoji="1" lang="en-US" altLang="ja-JP" sz="2200" dirty="0">
                <a:latin typeface="メイリオ" panose="020B0604030504040204" pitchFamily="50" charset="-128"/>
                <a:ea typeface="メイリオ" panose="020B0604030504040204" pitchFamily="50" charset="-128"/>
              </a:rPr>
              <a:t> (※1)</a:t>
            </a:r>
            <a:r>
              <a:rPr kumimoji="1" lang="ja-JP" altLang="en-US" sz="22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200" dirty="0">
                <a:latin typeface="メイリオ" panose="020B0604030504040204" pitchFamily="50" charset="-128"/>
                <a:ea typeface="メイリオ" panose="020B0604030504040204" pitchFamily="50" charset="-128"/>
              </a:rPr>
              <a:t>が</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できるような実装を行った。</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このモーションキャンセルにより攻撃の後隙の時間にコンボ攻撃を続けるか回避を</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行うかを判断する時間が生まれたため、強い攻撃を畳み込むか避けるかの駆け引きを</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行えるようになった。</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この駆け引きは戦闘面において単純なターン性の戦闘から複雑なターン性の戦闘になった。</a:t>
            </a:r>
          </a:p>
        </p:txBody>
      </p:sp>
      <p:sp>
        <p:nvSpPr>
          <p:cNvPr id="23" name="テキスト ボックス 22">
            <a:extLst>
              <a:ext uri="{FF2B5EF4-FFF2-40B4-BE49-F238E27FC236}">
                <a16:creationId xmlns:a16="http://schemas.microsoft.com/office/drawing/2014/main" id="{F03F2874-BB49-49D9-9A0F-29B79DC5731C}"/>
              </a:ext>
            </a:extLst>
          </p:cNvPr>
          <p:cNvSpPr txBox="1"/>
          <p:nvPr/>
        </p:nvSpPr>
        <p:spPr>
          <a:xfrm>
            <a:off x="318444" y="6357647"/>
            <a:ext cx="9576661"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：現在のモーションを中断し次のモーションに移ること</a:t>
            </a:r>
          </a:p>
        </p:txBody>
      </p:sp>
      <p:pic>
        <p:nvPicPr>
          <p:cNvPr id="6" name="図 5">
            <a:extLst>
              <a:ext uri="{FF2B5EF4-FFF2-40B4-BE49-F238E27FC236}">
                <a16:creationId xmlns:a16="http://schemas.microsoft.com/office/drawing/2014/main" id="{9C8F35C8-F7A7-40E8-B079-ADD2949DC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40" y="4299351"/>
            <a:ext cx="3359180" cy="1881561"/>
          </a:xfrm>
          <a:prstGeom prst="rect">
            <a:avLst/>
          </a:prstGeom>
        </p:spPr>
      </p:pic>
      <p:pic>
        <p:nvPicPr>
          <p:cNvPr id="16" name="図 15">
            <a:extLst>
              <a:ext uri="{FF2B5EF4-FFF2-40B4-BE49-F238E27FC236}">
                <a16:creationId xmlns:a16="http://schemas.microsoft.com/office/drawing/2014/main" id="{B9C270EF-AFFD-4B6A-8CCE-6C990EC08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197" y="4299351"/>
            <a:ext cx="3359180" cy="1881561"/>
          </a:xfrm>
          <a:prstGeom prst="rect">
            <a:avLst/>
          </a:prstGeom>
        </p:spPr>
      </p:pic>
      <p:pic>
        <p:nvPicPr>
          <p:cNvPr id="25" name="図 24">
            <a:extLst>
              <a:ext uri="{FF2B5EF4-FFF2-40B4-BE49-F238E27FC236}">
                <a16:creationId xmlns:a16="http://schemas.microsoft.com/office/drawing/2014/main" id="{89230E7F-7F3E-4284-A32E-472197478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9952" y="4299351"/>
            <a:ext cx="3359182" cy="1881561"/>
          </a:xfrm>
          <a:prstGeom prst="rect">
            <a:avLst/>
          </a:prstGeom>
        </p:spPr>
      </p:pic>
      <p:cxnSp>
        <p:nvCxnSpPr>
          <p:cNvPr id="27" name="直線矢印コネクタ 26">
            <a:extLst>
              <a:ext uri="{FF2B5EF4-FFF2-40B4-BE49-F238E27FC236}">
                <a16:creationId xmlns:a16="http://schemas.microsoft.com/office/drawing/2014/main" id="{E6A2DB12-6D7C-411F-84CB-B0141A6A1C30}"/>
              </a:ext>
            </a:extLst>
          </p:cNvPr>
          <p:cNvCxnSpPr>
            <a:cxnSpLocks/>
            <a:stCxn id="6" idx="3"/>
            <a:endCxn id="16" idx="1"/>
          </p:cNvCxnSpPr>
          <p:nvPr/>
        </p:nvCxnSpPr>
        <p:spPr>
          <a:xfrm>
            <a:off x="3679620" y="5240132"/>
            <a:ext cx="7955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A00D2D4-8A77-46CA-9F2D-01EEB9E06164}"/>
              </a:ext>
            </a:extLst>
          </p:cNvPr>
          <p:cNvCxnSpPr>
            <a:cxnSpLocks/>
            <a:stCxn id="16" idx="3"/>
            <a:endCxn id="25" idx="1"/>
          </p:cNvCxnSpPr>
          <p:nvPr/>
        </p:nvCxnSpPr>
        <p:spPr>
          <a:xfrm>
            <a:off x="7834377" y="5240132"/>
            <a:ext cx="79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4E27C8E-59A8-4DB7-BE8F-E018E2E07A76}"/>
              </a:ext>
            </a:extLst>
          </p:cNvPr>
          <p:cNvSpPr txBox="1"/>
          <p:nvPr/>
        </p:nvSpPr>
        <p:spPr>
          <a:xfrm>
            <a:off x="1343009" y="3867407"/>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攻撃開始</a:t>
            </a:r>
          </a:p>
        </p:txBody>
      </p:sp>
      <p:sp>
        <p:nvSpPr>
          <p:cNvPr id="35" name="テキスト ボックス 34">
            <a:extLst>
              <a:ext uri="{FF2B5EF4-FFF2-40B4-BE49-F238E27FC236}">
                <a16:creationId xmlns:a16="http://schemas.microsoft.com/office/drawing/2014/main" id="{9B4D41F5-7D3F-4731-B776-3F4F9DB9165F}"/>
              </a:ext>
            </a:extLst>
          </p:cNvPr>
          <p:cNvSpPr txBox="1"/>
          <p:nvPr/>
        </p:nvSpPr>
        <p:spPr>
          <a:xfrm>
            <a:off x="5747186" y="386740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後隙</a:t>
            </a:r>
          </a:p>
        </p:txBody>
      </p:sp>
      <p:sp>
        <p:nvSpPr>
          <p:cNvPr id="36" name="テキスト ボックス 35">
            <a:extLst>
              <a:ext uri="{FF2B5EF4-FFF2-40B4-BE49-F238E27FC236}">
                <a16:creationId xmlns:a16="http://schemas.microsoft.com/office/drawing/2014/main" id="{99C247C1-D4A6-446C-9770-B702AC3F4714}"/>
              </a:ext>
            </a:extLst>
          </p:cNvPr>
          <p:cNvSpPr txBox="1"/>
          <p:nvPr/>
        </p:nvSpPr>
        <p:spPr>
          <a:xfrm>
            <a:off x="8780490" y="3900909"/>
            <a:ext cx="295465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後隙をつぶして次の行動へ</a:t>
            </a:r>
          </a:p>
        </p:txBody>
      </p:sp>
      <p:pic>
        <p:nvPicPr>
          <p:cNvPr id="13" name="図 12">
            <a:extLst>
              <a:ext uri="{FF2B5EF4-FFF2-40B4-BE49-F238E27FC236}">
                <a16:creationId xmlns:a16="http://schemas.microsoft.com/office/drawing/2014/main" id="{EFD3845D-A443-4A30-B42B-9A7F88C67B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33832389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ダマスク</Template>
  <TotalTime>1677</TotalTime>
  <Words>514</Words>
  <Application>Microsoft Office PowerPoint</Application>
  <PresentationFormat>ワイド画面</PresentationFormat>
  <Paragraphs>67</Paragraphs>
  <Slides>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87</cp:revision>
  <dcterms:created xsi:type="dcterms:W3CDTF">2024-04-14T10:11:40Z</dcterms:created>
  <dcterms:modified xsi:type="dcterms:W3CDTF">2024-05-21T03:40:21Z</dcterms:modified>
</cp:coreProperties>
</file>